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5" r:id="rId3"/>
    <p:sldId id="257" r:id="rId4"/>
    <p:sldId id="258" r:id="rId5"/>
    <p:sldId id="259" r:id="rId6"/>
    <p:sldId id="267" r:id="rId7"/>
    <p:sldId id="261" r:id="rId8"/>
    <p:sldId id="260" r:id="rId9"/>
    <p:sldId id="262" r:id="rId10"/>
    <p:sldId id="263" r:id="rId11"/>
    <p:sldId id="264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268A-6331-4E77-AF40-DEBD8235710E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F03E-52B0-40FA-8586-59AA80BD5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268A-6331-4E77-AF40-DEBD8235710E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F03E-52B0-40FA-8586-59AA80BD5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268A-6331-4E77-AF40-DEBD8235710E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F03E-52B0-40FA-8586-59AA80BD5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268A-6331-4E77-AF40-DEBD8235710E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F03E-52B0-40FA-8586-59AA80BD5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268A-6331-4E77-AF40-DEBD8235710E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F03E-52B0-40FA-8586-59AA80BD5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268A-6331-4E77-AF40-DEBD8235710E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F03E-52B0-40FA-8586-59AA80BD5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268A-6331-4E77-AF40-DEBD8235710E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F03E-52B0-40FA-8586-59AA80BD5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268A-6331-4E77-AF40-DEBD8235710E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CF03E-52B0-40FA-8586-59AA80BD58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268A-6331-4E77-AF40-DEBD8235710E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F03E-52B0-40FA-8586-59AA80BD5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268A-6331-4E77-AF40-DEBD8235710E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83CF03E-52B0-40FA-8586-59AA80BD5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626268A-6331-4E77-AF40-DEBD8235710E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F03E-52B0-40FA-8586-59AA80BD5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626268A-6331-4E77-AF40-DEBD8235710E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83CF03E-52B0-40FA-8586-59AA80BD5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268760"/>
            <a:ext cx="8424936" cy="2805296"/>
          </a:xfrm>
        </p:spPr>
        <p:txBody>
          <a:bodyPr>
            <a:normAutofit/>
          </a:bodyPr>
          <a:lstStyle/>
          <a:p>
            <a:r>
              <a:rPr lang="ru-RU" dirty="0" smtClean="0"/>
              <a:t>Вред наркотиков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4754" name="Picture 2" descr="http://media.pogliad.ua/news/article/2017/07/28/341038/SikFKYaZZqRUaNDfUuB3.r695x4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52936"/>
            <a:ext cx="4175790" cy="2583582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Несчастные случаи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6059016" cy="52578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Находясь под воздействием психотропных веществ, личность впадает в полную прострацию, наполненную безумными галлюцинациями. Находясь в данном состоянии, человек совершенно не отдает отчет своим действиям и очень часто гибнет по причине несчастного случая. По статистике это:</a:t>
            </a:r>
          </a:p>
          <a:p>
            <a:r>
              <a:rPr lang="ru-RU" dirty="0" err="1" smtClean="0"/>
              <a:t>травмирование</a:t>
            </a:r>
            <a:r>
              <a:rPr lang="ru-RU" dirty="0" smtClean="0"/>
              <a:t>;</a:t>
            </a:r>
          </a:p>
          <a:p>
            <a:r>
              <a:rPr lang="ru-RU" dirty="0" smtClean="0"/>
              <a:t>умышленный суицид;</a:t>
            </a:r>
          </a:p>
          <a:p>
            <a:r>
              <a:rPr lang="ru-RU" dirty="0" smtClean="0"/>
              <a:t>попадание под автотранспорт;</a:t>
            </a:r>
          </a:p>
          <a:p>
            <a:r>
              <a:rPr lang="ru-RU" dirty="0" smtClean="0"/>
              <a:t>захлебывание рвотными массами;</a:t>
            </a:r>
          </a:p>
          <a:p>
            <a:r>
              <a:rPr lang="ru-RU" dirty="0" smtClean="0"/>
              <a:t>замерзание в холодное время года;</a:t>
            </a:r>
          </a:p>
          <a:p>
            <a:r>
              <a:rPr lang="ru-RU" dirty="0" smtClean="0"/>
              <a:t>падение из окон, балконов и крыш домов.</a:t>
            </a:r>
          </a:p>
          <a:p>
            <a:endParaRPr lang="ru-RU" dirty="0"/>
          </a:p>
        </p:txBody>
      </p:sp>
      <p:pic>
        <p:nvPicPr>
          <p:cNvPr id="81922" name="Picture 2" descr="http://www.mk.ru/upload/iblock_mk/475/89/3c/a5/DETAIL_PICTURE_717875_13949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166897"/>
            <a:ext cx="3419872" cy="3691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6633"/>
            <a:ext cx="9144000" cy="3816424"/>
          </a:xfrm>
        </p:spPr>
        <p:txBody>
          <a:bodyPr/>
          <a:lstStyle/>
          <a:p>
            <a:r>
              <a:rPr lang="ru-RU" dirty="0" smtClean="0"/>
              <a:t>Наркомания не заразна, но, на определенном этапе большинство из тех, кто сидит «в системе», становятся дилерами, то есть реализуют дозы другим людям. За год один наркоман подсаживает на наркотики еще 5-6, а по некоторым данным, и 10-15 человек</a:t>
            </a:r>
            <a:endParaRPr lang="ru-RU" dirty="0"/>
          </a:p>
        </p:txBody>
      </p:sp>
      <p:pic>
        <p:nvPicPr>
          <p:cNvPr id="82946" name="Picture 2" descr="За один год наркоман подсаживает на наркотики до 15 челове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068960"/>
            <a:ext cx="5256584" cy="3495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Влияние наркотиков на беременность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338437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Если рассматривать проблему влияния на организм беременной женщины психотропных средств, то следует отметить, что если в случае курения или приема алкогольных напитков в этом состоянии еще существует незначительная вероятность рождения здорового ребенка, то при наркотической зависимости это совершенно исключено.</a:t>
            </a:r>
          </a:p>
          <a:p>
            <a:r>
              <a:rPr lang="ru-RU" dirty="0" smtClean="0"/>
              <a:t>В 97% случаев осложнения развития плода начинают развиваться с первых месяцев беременности.</a:t>
            </a:r>
          </a:p>
          <a:p>
            <a:r>
              <a:rPr lang="ru-RU" dirty="0" smtClean="0"/>
              <a:t>Если женщина имеет зависимость от наркотических веществ, то ее ребенок в эмбриональный период развития приобретает такую же зависимость</a:t>
            </a:r>
          </a:p>
          <a:p>
            <a:endParaRPr lang="ru-RU" dirty="0"/>
          </a:p>
        </p:txBody>
      </p:sp>
      <p:pic>
        <p:nvPicPr>
          <p:cNvPr id="84994" name="Picture 2" descr="Наркомания у беременны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76750"/>
            <a:ext cx="3333750" cy="2381250"/>
          </a:xfrm>
          <a:prstGeom prst="rect">
            <a:avLst/>
          </a:prstGeom>
          <a:noFill/>
        </p:spPr>
      </p:pic>
      <p:pic>
        <p:nvPicPr>
          <p:cNvPr id="84998" name="Picture 6" descr="https://ds03.infourok.ru/uploads/ex/0f2d/00066444-fa275d92/640/img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239090"/>
            <a:ext cx="3491880" cy="2618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54461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5400" dirty="0" smtClean="0"/>
              <a:t>  Наркотики, как азартная игра: человек надеется на крупный выигрыш, а проигрывает целое состояние.</a:t>
            </a:r>
            <a:endParaRPr lang="ru-RU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136904" cy="3384376"/>
          </a:xfrm>
        </p:spPr>
        <p:txBody>
          <a:bodyPr>
            <a:normAutofit/>
          </a:bodyPr>
          <a:lstStyle/>
          <a:p>
            <a:r>
              <a:rPr lang="ru-RU" dirty="0" err="1" smtClean="0"/>
              <a:t>Нарко́тик</a:t>
            </a:r>
            <a:r>
              <a:rPr lang="ru-RU" dirty="0" smtClean="0"/>
              <a:t> — химический агент, вызывающий ступор, кому или нечувствительность к боли.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3970" name="Picture 2" descr="http://img-fotki.yandex.ru/get/4119/133069443.145/0_9bbf4_31fea183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944"/>
            <a:ext cx="4283968" cy="2947371"/>
          </a:xfrm>
          <a:prstGeom prst="rect">
            <a:avLst/>
          </a:prstGeom>
          <a:noFill/>
        </p:spPr>
      </p:pic>
      <p:pic>
        <p:nvPicPr>
          <p:cNvPr id="83972" name="Picture 4" descr="https://i.ytimg.com/vi/aCIuU6BsA64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9461" y="3861048"/>
            <a:ext cx="4864539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67600" cy="1143000"/>
          </a:xfrm>
        </p:spPr>
        <p:txBody>
          <a:bodyPr/>
          <a:lstStyle/>
          <a:p>
            <a:r>
              <a:rPr lang="ru-RU" dirty="0" smtClean="0"/>
              <a:t>История возникновения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5292080" cy="573325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третьем тысячелетии до н.э. существовал лечебник </a:t>
            </a:r>
            <a:r>
              <a:rPr lang="ru-RU" dirty="0" err="1" smtClean="0"/>
              <a:t>Шэнь-нуна</a:t>
            </a:r>
            <a:r>
              <a:rPr lang="ru-RU" dirty="0" smtClean="0"/>
              <a:t>, этот китайский император занимался медициной и предлагал использование гашиша в качестве лекарственного средства при расстройстве кишечника, подагре, склерозе и кашле. Это средство заваривалось в виде чая. Внутри погребальных древних комплексов сохранились рисунки индейцев Южной Америки, где изображены люди, жующие листья коки.</a:t>
            </a:r>
          </a:p>
          <a:p>
            <a:endParaRPr lang="ru-RU" dirty="0"/>
          </a:p>
        </p:txBody>
      </p:sp>
      <p:pic>
        <p:nvPicPr>
          <p:cNvPr id="63490" name="Picture 2" descr="Появление и распространение наркотиков в Росс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6340" y="1268760"/>
            <a:ext cx="3677660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Наркомания в России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24744"/>
            <a:ext cx="3275856" cy="3456384"/>
          </a:xfrm>
        </p:spPr>
        <p:txBody>
          <a:bodyPr>
            <a:normAutofit fontScale="55000" lnSpcReduction="20000"/>
          </a:bodyPr>
          <a:lstStyle/>
          <a:p>
            <a:r>
              <a:rPr lang="ru-RU" sz="3200" dirty="0" smtClean="0"/>
              <a:t>С 1581 года царский медик из Англии Джеймс Френч открыл первую аптеку в Москве. Он завез туда первые партии опиума и Европы, происхождение которого было индийским. Сначала в России такие закупки стали делать оптом, но постепенно переключились на прямые поставки из восточных стран.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24128" y="2348880"/>
            <a:ext cx="3419872" cy="4005064"/>
          </a:xfrm>
        </p:spPr>
        <p:txBody>
          <a:bodyPr>
            <a:noAutofit/>
          </a:bodyPr>
          <a:lstStyle/>
          <a:p>
            <a:r>
              <a:rPr lang="ru-RU" sz="1600" dirty="0" smtClean="0"/>
              <a:t>До самого начала двадцатого века наркомания в России не была актуальной проблемой. Появление большого количества зависимых от наркотических веществ людей приходится на времена Первой мировой войны и революции. В эти годы и началась история наркомании в России, широко распространилось использование кокаина и морфия в качества обезболивающих средств в военно-полевой хирургии и для лечения онкологических заболеваний.</a:t>
            </a:r>
          </a:p>
        </p:txBody>
      </p:sp>
      <p:pic>
        <p:nvPicPr>
          <p:cNvPr id="62466" name="Picture 2" descr="http://img1.liveinternet.ru/images/attach/c/7/98/0/98000081_Ashampoo_Snap_20130302_14h31m59s_008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988840"/>
            <a:ext cx="2808312" cy="2736098"/>
          </a:xfrm>
          <a:prstGeom prst="rect">
            <a:avLst/>
          </a:prstGeom>
          <a:noFill/>
        </p:spPr>
      </p:pic>
      <p:pic>
        <p:nvPicPr>
          <p:cNvPr id="62468" name="Picture 4" descr="http://provce.ck.ua/wp-content/uploads/2016/06/%D0%BD%D0%B0%D1%80%D0%BA%D0%BE%D1%82%D0%B8%D0%BA%D0%B8_%D1%88%D0%BF%D1%80%D0%B8%D1%86_%D0%B4%D0%BE%D0%B7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92364"/>
            <a:ext cx="3103669" cy="2065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052736"/>
          </a:xfrm>
        </p:spPr>
        <p:txBody>
          <a:bodyPr/>
          <a:lstStyle/>
          <a:p>
            <a:r>
              <a:rPr lang="ru-RU" dirty="0" smtClean="0"/>
              <a:t>Виды наркотиков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4752528"/>
          </a:xfrm>
        </p:spPr>
        <p:txBody>
          <a:bodyPr>
            <a:noAutofit/>
          </a:bodyPr>
          <a:lstStyle/>
          <a:p>
            <a:r>
              <a:rPr lang="ru-RU" sz="1400" dirty="0" smtClean="0"/>
              <a:t>Наркотики являются химическими веществами, которые вызывают у человека при их приеме определенное состояние. По фармакологическим свойствам существуют следующие разновидности наркотиков:</a:t>
            </a:r>
          </a:p>
          <a:p>
            <a:r>
              <a:rPr lang="ru-RU" sz="1400" b="1" i="1" dirty="0" smtClean="0"/>
              <a:t>Галлюциногены</a:t>
            </a:r>
            <a:r>
              <a:rPr lang="ru-RU" sz="1400" dirty="0" smtClean="0"/>
              <a:t>. Прием этих веществ способствует появлению галлюцинаций на фоне эйфории.</a:t>
            </a:r>
          </a:p>
          <a:p>
            <a:r>
              <a:rPr lang="ru-RU" sz="1400" dirty="0" err="1" smtClean="0"/>
              <a:t>Мескалин</a:t>
            </a:r>
            <a:endParaRPr lang="ru-RU" sz="1400" dirty="0" smtClean="0"/>
          </a:p>
          <a:p>
            <a:r>
              <a:rPr lang="ru-RU" sz="1400" dirty="0" err="1" smtClean="0"/>
              <a:t>Диметилтриптамин</a:t>
            </a:r>
            <a:endParaRPr lang="ru-RU" sz="1400" dirty="0" smtClean="0"/>
          </a:p>
          <a:p>
            <a:r>
              <a:rPr lang="ru-RU" sz="1400" dirty="0" err="1" smtClean="0"/>
              <a:t>Каннабиоиды</a:t>
            </a:r>
            <a:r>
              <a:rPr lang="ru-RU" sz="1400" dirty="0" smtClean="0"/>
              <a:t>.</a:t>
            </a:r>
          </a:p>
          <a:p>
            <a:r>
              <a:rPr lang="ru-RU" sz="1400" b="1" i="1" dirty="0" err="1" smtClean="0"/>
              <a:t>Опиоиды</a:t>
            </a:r>
            <a:r>
              <a:rPr lang="ru-RU" sz="1400" dirty="0" smtClean="0"/>
              <a:t>. Являются наркотическими анальгетиками и вызывают успокоение.</a:t>
            </a:r>
          </a:p>
          <a:p>
            <a:r>
              <a:rPr lang="ru-RU" sz="1400" dirty="0" smtClean="0"/>
              <a:t>Героин</a:t>
            </a:r>
          </a:p>
          <a:p>
            <a:r>
              <a:rPr lang="ru-RU" sz="1400" dirty="0" smtClean="0"/>
              <a:t>Кодеин</a:t>
            </a:r>
          </a:p>
          <a:p>
            <a:r>
              <a:rPr lang="ru-RU" sz="1400" dirty="0" err="1" smtClean="0"/>
              <a:t>Метадон</a:t>
            </a:r>
            <a:endParaRPr lang="ru-RU" sz="1400" dirty="0" smtClean="0"/>
          </a:p>
          <a:p>
            <a:r>
              <a:rPr lang="ru-RU" sz="1400" dirty="0" smtClean="0"/>
              <a:t>Морфин</a:t>
            </a:r>
          </a:p>
          <a:p>
            <a:r>
              <a:rPr lang="ru-RU" sz="1400" dirty="0" smtClean="0"/>
              <a:t>Опиум</a:t>
            </a:r>
          </a:p>
          <a:p>
            <a:r>
              <a:rPr lang="ru-RU" sz="1400" b="1" i="1" dirty="0" err="1" smtClean="0"/>
              <a:t>Психостимуляторы</a:t>
            </a:r>
            <a:r>
              <a:rPr lang="ru-RU" sz="1400" dirty="0" smtClean="0"/>
              <a:t>. Действуют возбуждающе на нервную систему.</a:t>
            </a:r>
          </a:p>
          <a:p>
            <a:r>
              <a:rPr lang="ru-RU" sz="1400" dirty="0" err="1" smtClean="0"/>
              <a:t>Амфетамин</a:t>
            </a:r>
            <a:endParaRPr lang="ru-RU" sz="1400" dirty="0" smtClean="0"/>
          </a:p>
          <a:p>
            <a:r>
              <a:rPr lang="ru-RU" sz="1400" dirty="0" smtClean="0"/>
              <a:t>Кокаин</a:t>
            </a:r>
          </a:p>
          <a:p>
            <a:r>
              <a:rPr lang="ru-RU" sz="1400" dirty="0" smtClean="0"/>
              <a:t>Никотин</a:t>
            </a:r>
          </a:p>
          <a:p>
            <a:r>
              <a:rPr lang="ru-RU" sz="1400" dirty="0" smtClean="0"/>
              <a:t>Эфедрин</a:t>
            </a:r>
          </a:p>
          <a:p>
            <a:r>
              <a:rPr lang="ru-RU" sz="1400" b="1" i="1" dirty="0" smtClean="0"/>
              <a:t>Депрессанты</a:t>
            </a:r>
            <a:r>
              <a:rPr lang="ru-RU" sz="1400" dirty="0" smtClean="0"/>
              <a:t>. Вызывают реакции, угнетающие ЦНС.</a:t>
            </a:r>
          </a:p>
          <a:p>
            <a:r>
              <a:rPr lang="ru-RU" sz="1400" dirty="0" smtClean="0"/>
              <a:t>Барбитураты</a:t>
            </a:r>
          </a:p>
          <a:p>
            <a:r>
              <a:rPr lang="ru-RU" sz="1400" dirty="0" err="1" smtClean="0"/>
              <a:t>Бензодиазепины</a:t>
            </a:r>
            <a:endParaRPr lang="ru-RU" sz="1400" dirty="0" smtClean="0"/>
          </a:p>
          <a:p>
            <a:r>
              <a:rPr lang="ru-RU" sz="1400" dirty="0" smtClean="0"/>
              <a:t>Бутират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mtdata.ru/u2/photoC50C/20731869622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4032449" cy="3024336"/>
          </a:xfrm>
          <a:prstGeom prst="rect">
            <a:avLst/>
          </a:prstGeom>
          <a:noFill/>
        </p:spPr>
      </p:pic>
      <p:pic>
        <p:nvPicPr>
          <p:cNvPr id="5" name="Picture 2" descr="Виды наркоти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3744" y="260648"/>
            <a:ext cx="5230256" cy="2958831"/>
          </a:xfrm>
          <a:prstGeom prst="rect">
            <a:avLst/>
          </a:prstGeom>
          <a:noFill/>
        </p:spPr>
      </p:pic>
      <p:pic>
        <p:nvPicPr>
          <p:cNvPr id="6" name="Picture 4" descr="https://go3.imgsmail.ru/imgpreview?key=44da7d2772d22830&amp;mb=imgdb_preview_28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89040"/>
            <a:ext cx="4946104" cy="2952328"/>
          </a:xfrm>
          <a:prstGeom prst="rect">
            <a:avLst/>
          </a:prstGeom>
          <a:noFill/>
        </p:spPr>
      </p:pic>
      <p:pic>
        <p:nvPicPr>
          <p:cNvPr id="7" name="Picture 8" descr="https://centre1.com/wp-content/uploads/2016/09/Marihuanna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561" y="3933056"/>
            <a:ext cx="4355439" cy="2449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Влияние наркотиков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6516216" cy="5661248"/>
          </a:xfrm>
        </p:spPr>
        <p:txBody>
          <a:bodyPr>
            <a:normAutofit fontScale="85000" lnSpcReduction="20000"/>
          </a:bodyPr>
          <a:lstStyle/>
          <a:p>
            <a:r>
              <a:rPr lang="ru-RU" sz="2800" b="1" dirty="0" smtClean="0"/>
              <a:t>на разум:</a:t>
            </a:r>
          </a:p>
          <a:p>
            <a:pPr>
              <a:buNone/>
            </a:pPr>
            <a:r>
              <a:rPr lang="ru-RU" sz="2800" dirty="0" smtClean="0"/>
              <a:t>Наркоман будет искаженно воспринимать происходящее вокруг него. В результате человек может начать вести себя очень странно и неразумно. Он даже может начать буйствовать. Вот каково влияние наркотиков.</a:t>
            </a:r>
          </a:p>
          <a:p>
            <a:r>
              <a:rPr lang="ru-RU" sz="2800" b="1" dirty="0" smtClean="0"/>
              <a:t>на способности:</a:t>
            </a:r>
          </a:p>
          <a:p>
            <a:pPr>
              <a:buNone/>
            </a:pPr>
            <a:r>
              <a:rPr lang="ru-RU" sz="2800" dirty="0" smtClean="0"/>
              <a:t>Наркотики разрушают творческие способности. Влияние наркотиков оказывает воздействие на настроение человека.</a:t>
            </a:r>
          </a:p>
          <a:p>
            <a:r>
              <a:rPr lang="ru-RU" sz="2800" b="1" dirty="0" smtClean="0"/>
              <a:t>Остатки наркотиков скапливаются в жировой ткани тела и оказывают влияние на человека:</a:t>
            </a:r>
          </a:p>
          <a:p>
            <a:pPr>
              <a:buNone/>
            </a:pPr>
            <a:r>
              <a:rPr lang="ru-RU" sz="2400" dirty="0" smtClean="0"/>
              <a:t>Эти отложения наркотических веществ могут снижать восприятия, вызывать усталость, спутанность мыслей и другие реакции.</a:t>
            </a:r>
            <a:endParaRPr lang="ru-RU" sz="2800" b="1" dirty="0" smtClean="0"/>
          </a:p>
          <a:p>
            <a:endParaRPr lang="ru-RU" sz="2800" b="1" dirty="0" smtClean="0"/>
          </a:p>
          <a:p>
            <a:endParaRPr lang="ru-RU" sz="2800" dirty="0"/>
          </a:p>
        </p:txBody>
      </p:sp>
      <p:pic>
        <p:nvPicPr>
          <p:cNvPr id="78850" name="Picture 2" descr="наркотики в жировых тканя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3619499"/>
            <a:ext cx="1619250" cy="3238501"/>
          </a:xfrm>
          <a:prstGeom prst="rect">
            <a:avLst/>
          </a:prstGeom>
          <a:noFill/>
        </p:spPr>
      </p:pic>
      <p:pic>
        <p:nvPicPr>
          <p:cNvPr id="78852" name="Picture 4" descr="наркотики и разу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645024"/>
            <a:ext cx="1238250" cy="1524001"/>
          </a:xfrm>
          <a:prstGeom prst="rect">
            <a:avLst/>
          </a:prstGeom>
          <a:noFill/>
        </p:spPr>
      </p:pic>
      <p:pic>
        <p:nvPicPr>
          <p:cNvPr id="78854" name="Picture 6" descr="http://eda.jofo.me/data/userfiles/106/images/thumbs/jofo_me_421808-f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50" y="980728"/>
            <a:ext cx="2571750" cy="2314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7467600" cy="836712"/>
          </a:xfrm>
        </p:spPr>
        <p:txBody>
          <a:bodyPr/>
          <a:lstStyle/>
          <a:p>
            <a:r>
              <a:rPr lang="ru-RU" dirty="0" smtClean="0"/>
              <a:t>Последствия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9878" name="Picture 6" descr="http://vsezavisimosti.ru/wp-content/uploads/2017/05/Nark-veshhestvo-krokodil-posledstviya-upotrebleniya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725144"/>
            <a:ext cx="4211960" cy="2132856"/>
          </a:xfrm>
          <a:prstGeom prst="rect">
            <a:avLst/>
          </a:prstGeom>
          <a:noFill/>
        </p:spPr>
      </p:pic>
      <p:pic>
        <p:nvPicPr>
          <p:cNvPr id="79874" name="Picture 2" descr="http://heliograph.ru/images/1419066_posledstviya-kureniya-legk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5508104" cy="4131079"/>
          </a:xfrm>
          <a:prstGeom prst="rect">
            <a:avLst/>
          </a:prstGeom>
          <a:noFill/>
        </p:spPr>
      </p:pic>
      <p:pic>
        <p:nvPicPr>
          <p:cNvPr id="79880" name="Picture 8" descr="http://img.youtube.com/vi/De5B2cA_zro/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2108" y="1"/>
            <a:ext cx="3611891" cy="2708919"/>
          </a:xfrm>
          <a:prstGeom prst="rect">
            <a:avLst/>
          </a:prstGeom>
          <a:noFill/>
        </p:spPr>
      </p:pic>
      <p:pic>
        <p:nvPicPr>
          <p:cNvPr id="79882" name="Picture 10" descr="http://heliograph.ru/images/1289647_koaksil-narkoti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212976"/>
            <a:ext cx="2555776" cy="3385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Реальная статистика наркомании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3168352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В регулярных отчетах ФСКН за минувший 2016 год фигурируют следующие </a:t>
            </a:r>
            <a:r>
              <a:rPr lang="ru-RU" b="1" dirty="0" smtClean="0"/>
              <a:t>цифры:</a:t>
            </a:r>
            <a:endParaRPr lang="ru-RU" dirty="0" smtClean="0"/>
          </a:p>
          <a:p>
            <a:r>
              <a:rPr lang="ru-RU" dirty="0" smtClean="0"/>
              <a:t>Тот или иной опыт употребления наркотиков имеют около 18 000 000 россиян.</a:t>
            </a:r>
          </a:p>
          <a:p>
            <a:r>
              <a:rPr lang="ru-RU" dirty="0" smtClean="0"/>
              <a:t>Ежегодно наркотические средства начинает употреблять около 90 000 жителей РФ.</a:t>
            </a:r>
          </a:p>
          <a:p>
            <a:r>
              <a:rPr lang="ru-RU" dirty="0" smtClean="0"/>
              <a:t>Около 8 000 000 человек принимают наркотики регулярно.</a:t>
            </a:r>
          </a:p>
          <a:p>
            <a:r>
              <a:rPr lang="ru-RU" dirty="0" smtClean="0"/>
              <a:t>90% зависимых принимают наркотики посредством инъекций.</a:t>
            </a:r>
          </a:p>
          <a:p>
            <a:r>
              <a:rPr lang="ru-RU" dirty="0" smtClean="0"/>
              <a:t>Средний возраст наркозависимых – 16 – 18 лет.</a:t>
            </a:r>
          </a:p>
          <a:p>
            <a:r>
              <a:rPr lang="ru-RU" dirty="0" smtClean="0"/>
              <a:t>Ежегодно из жизни уходит порядка 70 000 человек, подверженных зависимости. </a:t>
            </a:r>
          </a:p>
          <a:p>
            <a:r>
              <a:rPr lang="ru-RU" dirty="0" smtClean="0"/>
              <a:t>Согласно официальным данным ООН за последние 10 лет количество наркозависимых в России возросло в 10 раз! Участились случаи детской и подростковой наркомании, а страна превратилась в подпольный рынок сбыта для такого тяжелого наркотика, как героин, на долю которого в РФ приходится 1/5 всего мирового оборота.</a:t>
            </a:r>
          </a:p>
          <a:p>
            <a:endParaRPr lang="ru-RU" dirty="0"/>
          </a:p>
        </p:txBody>
      </p:sp>
      <p:pic>
        <p:nvPicPr>
          <p:cNvPr id="80898" name="Picture 2" descr="статистика наркоман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0143" y="4293096"/>
            <a:ext cx="4883857" cy="2564904"/>
          </a:xfrm>
          <a:prstGeom prst="rect">
            <a:avLst/>
          </a:prstGeom>
          <a:noFill/>
        </p:spPr>
      </p:pic>
      <p:pic>
        <p:nvPicPr>
          <p:cNvPr id="5122" name="Picture 2" descr="статистика смертности от наркоман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93096"/>
            <a:ext cx="4288326" cy="256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80</TotalTime>
  <Words>587</Words>
  <Application>Microsoft Office PowerPoint</Application>
  <PresentationFormat>Экран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Техническая</vt:lpstr>
      <vt:lpstr>Вред наркотиков </vt:lpstr>
      <vt:lpstr>Нарко́тик — химический агент, вызывающий ступор, кому или нечувствительность к боли. </vt:lpstr>
      <vt:lpstr>История возникновения </vt:lpstr>
      <vt:lpstr>Наркомания в России</vt:lpstr>
      <vt:lpstr>Виды наркотиков</vt:lpstr>
      <vt:lpstr>Слайд 6</vt:lpstr>
      <vt:lpstr>Влияние наркотиков</vt:lpstr>
      <vt:lpstr>Последствия </vt:lpstr>
      <vt:lpstr>Реальная статистика наркомании </vt:lpstr>
      <vt:lpstr>Несчастные случаи </vt:lpstr>
      <vt:lpstr>Слайд 11</vt:lpstr>
      <vt:lpstr>Влияние наркотиков на беременность 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Вред наркотиков</dc:title>
  <dc:creator>лиза</dc:creator>
  <cp:lastModifiedBy>Директор</cp:lastModifiedBy>
  <cp:revision>10</cp:revision>
  <dcterms:created xsi:type="dcterms:W3CDTF">2018-09-11T15:26:05Z</dcterms:created>
  <dcterms:modified xsi:type="dcterms:W3CDTF">2020-06-19T07:02:37Z</dcterms:modified>
</cp:coreProperties>
</file>